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/>
          <p:nvPr/>
        </p:nvGrpSpPr>
        <p:grpSpPr>
          <a:xfrm>
            <a:off x="0" y="3268345"/>
            <a:ext cx="9144000" cy="146304"/>
            <a:chOff x="0" y="3268345"/>
            <a:chExt cx="9144000" cy="146304"/>
          </a:xfrm>
        </p:grpSpPr>
        <p:sp>
          <p:nvSpPr>
            <p:cNvPr id="13" name="Rectangle 12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7924800" cy="14700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texto vertica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2" name="Group 7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722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9712" y="6356350"/>
            <a:ext cx="1868424" cy="365125"/>
          </a:xfrm>
        </p:spPr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6"/>
          <p:cNvGrpSpPr/>
          <p:nvPr/>
        </p:nvGrpSpPr>
        <p:grpSpPr>
          <a:xfrm rot="5400000" flipH="1">
            <a:off x="3332988" y="3384804"/>
            <a:ext cx="6867144" cy="73152"/>
            <a:chOff x="0" y="3268345"/>
            <a:chExt cx="9144000" cy="146304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16"/>
            <a:ext cx="8229600" cy="462654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2" name="Group 13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12" y="4406900"/>
            <a:ext cx="78272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2667000"/>
            <a:ext cx="78272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7" name="Group 12"/>
          <p:cNvGrpSpPr/>
          <p:nvPr/>
        </p:nvGrpSpPr>
        <p:grpSpPr>
          <a:xfrm flipH="1">
            <a:off x="0" y="4228465"/>
            <a:ext cx="9144000" cy="146304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2" name="Group 14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71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71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2" name="Group 16"/>
          <p:cNvGrpSpPr/>
          <p:nvPr/>
        </p:nvGrpSpPr>
        <p:grpSpPr>
          <a:xfrm>
            <a:off x="0" y="1371600"/>
            <a:ext cx="9144000" cy="73152"/>
            <a:chOff x="0" y="3268345"/>
            <a:chExt cx="9144000" cy="14630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2" name="Group 12"/>
          <p:cNvGrpSpPr/>
          <p:nvPr/>
        </p:nvGrpSpPr>
        <p:grpSpPr>
          <a:xfrm flipH="1">
            <a:off x="0" y="1371600"/>
            <a:ext cx="9144000" cy="73152"/>
            <a:chOff x="0" y="3268345"/>
            <a:chExt cx="9144000" cy="14630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5" name="Group 10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37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71600"/>
            <a:ext cx="5111750" cy="4754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3008313" cy="4754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13"/>
          <p:cNvGrpSpPr/>
          <p:nvPr/>
        </p:nvGrpSpPr>
        <p:grpSpPr>
          <a:xfrm flipH="1">
            <a:off x="0" y="1143000"/>
            <a:ext cx="9144000" cy="73152"/>
            <a:chOff x="0" y="3268345"/>
            <a:chExt cx="9144000" cy="146304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5181600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6278880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7376160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1801368" y="685800"/>
            <a:ext cx="5495544" cy="3886200"/>
          </a:xfr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contourW="12700" prstMaterial="softEdge">
            <a:bevelT prst="cross"/>
            <a:contourClr>
              <a:srgbClr val="FFFFFF"/>
            </a:contourClr>
          </a:sp3d>
        </p:spPr>
        <p:txBody>
          <a:bodyPr/>
          <a:lstStyle/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grpSp>
        <p:nvGrpSpPr>
          <p:cNvPr id="3" name="Group 15"/>
          <p:cNvGrpSpPr/>
          <p:nvPr/>
        </p:nvGrpSpPr>
        <p:grpSpPr>
          <a:xfrm>
            <a:off x="-9144" y="-18288"/>
            <a:ext cx="9144000" cy="146304"/>
            <a:chOff x="0" y="3268345"/>
            <a:chExt cx="9144000" cy="14630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268345"/>
              <a:ext cx="9144000" cy="146304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5495544" y="3268345"/>
              <a:ext cx="1097280" cy="1463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6592824" y="3268345"/>
              <a:ext cx="1097280" cy="14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7690104" y="3268345"/>
              <a:ext cx="1097280" cy="1463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26" y="0"/>
            <a:ext cx="9144000" cy="6286520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77AA7D8A-A95C-4ABE-94EA-F5683CF32E94}" type="datetimeFigureOut">
              <a:rPr lang="es-ES" smtClean="0"/>
              <a:t>19/05/2011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8A2B8CBF-2A3D-4373-A342-55785468455E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rgbClr val="FFFFFF"/>
          </a:solidFill>
          <a:effectLst>
            <a:glow rad="101600">
              <a:schemeClr val="tx2"/>
            </a:glo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 2" pitchFamily="18" charset="2"/>
        <a:buChar char="¥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60000"/>
        <a:buFont typeface="Wingdings 2" pitchFamily="18" charset="2"/>
        <a:buChar char="¥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/>
        </a:buClr>
        <a:buSzPct val="57000"/>
        <a:buFont typeface="Wingdings 2" pitchFamily="18" charset="2"/>
        <a:buChar char="¥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6"/>
        </a:buClr>
        <a:buSzPct val="55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50000"/>
        <a:buFont typeface="Wingdings 2" pitchFamily="18" charset="2"/>
        <a:buChar char="¥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PLANEACION BLOQUE 5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CIENCIAS NATURALES </a:t>
            </a:r>
          </a:p>
          <a:p>
            <a:r>
              <a:rPr lang="es-MX" dirty="0" smtClean="0"/>
              <a:t>HISTORIA </a:t>
            </a:r>
          </a:p>
          <a:p>
            <a:r>
              <a:rPr lang="es-MX" dirty="0" smtClean="0"/>
              <a:t>GEOGRAFIA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Ciencias naturales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Geografía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Historia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energía eléctrica: su pago y su cuidado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Describir qué tipo de servicios, relacionados con el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consumo de energía, requerimos en la vida diaria.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Valorar su pago oportuno como parte de las contribuciones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ciudadanas que favorecen su oportuna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dotación.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Productos de aquí y de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de qué lugares, de México y del mundo,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provienen algunos bienes y servicios que llegan a</a:t>
                      </a: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nuestra casa y localidad.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por qué pagamos impuestos en los </a:t>
                      </a:r>
                      <a:r>
                        <a:rPr lang="es-ES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</a:t>
                      </a:r>
                      <a:endParaRPr lang="es-ES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ductos que consumimos.</a:t>
                      </a:r>
                      <a:endParaRPr lang="es-MX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 contribuciones y la creación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instituciones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Indagar en qué benefició a los mexicanos la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instituciones para atender derechos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les, como educación, salud, trabajo y vías de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nicación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transporte durante los años de 1920 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1970.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TEMAS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Ciencias naturales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Geografía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Historia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energía eléctrica: su pago y su cuidado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Describir qué tipo de servicios, relacionados con el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consumo de energía, requerimos en la vida diaria.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Valorar su pago oportuno como parte de las contribuciones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ciudadanas que favorecen su oportuna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dotación.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Productos de aquí y de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de qué lugares, de México y del mundo,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provienen algunos bienes y servicios que llegan a</a:t>
                      </a: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nuestra casa y localidad.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por qué pagamos impuestos en los </a:t>
                      </a:r>
                      <a:r>
                        <a:rPr lang="es-ES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</a:t>
                      </a:r>
                      <a:endParaRPr lang="es-ES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ductos que consumimos.</a:t>
                      </a:r>
                      <a:endParaRPr lang="es-MX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 contribuciones y la creación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instituciones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Indagar en qué benefició a los mexicanos la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instituciones para atender derechos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les, como educación, salud, trabajo y vías de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nicación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transporte durante los años de 1920 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1970.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PREGUNTAS GENERADORAS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Ciencias naturales</a:t>
                      </a:r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Geografía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Historia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 energía eléctrica: su pago y su cuidado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Describir qué tipo de servicios, relacionados con el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consumo de energía, requerimos en la vida diaria.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Valorar su pago oportuno como parte de las contribuciones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ciudadanas que favorecen su oportuna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dotación.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Productos de aquí y de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de qué lugares, de México y del mundo,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provienen algunos bienes y servicios que llegan a</a:t>
                      </a: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nuestra casa y localidad.</a:t>
                      </a:r>
                    </a:p>
                    <a:p>
                      <a:r>
                        <a:rPr lang="es-E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Investigar por qué pagamos impuestos en los </a:t>
                      </a:r>
                      <a:r>
                        <a:rPr lang="es-ES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</a:t>
                      </a:r>
                      <a:endParaRPr lang="es-ES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MX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ductos que consumimos.</a:t>
                      </a:r>
                      <a:endParaRPr lang="es-MX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s-MX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 contribuciones y la creación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instituciones</a:t>
                      </a: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Indagar en qué benefició a los mexicanos la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instituciones para atender derechos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soci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les, como educación, salud, trabajo y vías de </a:t>
                      </a:r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</a:t>
                      </a:r>
                      <a:endParaRPr lang="es-E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nicación</a:t>
                      </a: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transporte durante los años de 1920 a</a:t>
                      </a:r>
                    </a:p>
                    <a:p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1970.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es-MX" dirty="0" smtClean="0"/>
              <a:t>TRANSVERSALIDAD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7972452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245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Ciencias naturales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Aplica conocimientos acerca de la prevención de riesgos en la adolescencia, la dinámica del ambiente, la propagación del sonido y la corriente eléctrica en el desarrollo de un proyecto.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Expresa curiosidad e interés en el planteamiento de preguntas y búsqueda de respuestas para desarrollar su proyecto.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Define un plan de acción para proponer alternativas de solución a sus preguntas o problemas planteados con base en actividades concretas.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 colaborativamente al desarrollar las actividades planteadas en su proyecto.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Utiliza diversos medios de  comunicación, como textos, gráficos y modelos para dar a conocer tanto la información como los resultados del proyecto.	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APRENDIZAJES ESPERADOS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88"/>
          <a:ext cx="7972452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245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GEOGRAFÍA</a:t>
                      </a:r>
                      <a:endParaRPr lang="es-MX" sz="1800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 la relación de las condiciones • naturales, sociales, económicas y políticas que inciden en la calidad de vida de la población.	</a:t>
                      </a:r>
                    </a:p>
                    <a:p>
                      <a:endParaRPr lang="es-MX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Explica acciones para reducir los efectos de • problemas ambientales.	</a:t>
                      </a:r>
                    </a:p>
                    <a:p>
                      <a:endParaRPr lang="es-MX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Reconoce tipos y zonas de riesgo en el • mundo.	</a:t>
                      </a:r>
                    </a:p>
                    <a:p>
                      <a:endParaRPr lang="es-MX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Realiza un proyecto que aborde un • problema del mundo.	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s-E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APRENDIZAJES ESPERADOS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71472" y="1285860"/>
          <a:ext cx="7972452" cy="5429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2452"/>
              </a:tblGrid>
              <a:tr h="4308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HISTORIA</a:t>
                      </a:r>
                    </a:p>
                  </a:txBody>
                  <a:tcPr/>
                </a:tc>
              </a:tr>
              <a:tr h="4355516">
                <a:tc>
                  <a:txBody>
                    <a:bodyPr/>
                    <a:lstStyle/>
                    <a:p>
                      <a:r>
                        <a:rPr lang="es-MX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Ubica algunos acontecimientos del periodo y aplica los términos de década y siglo.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 los problemas económicos de México y sus consecuencias, y reconoce la importancia de los tratados que México ha firmado con otros países.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 las causas y • consecuencias de la expansión urbana, desigualdad y protestas sociales del campo y la ciudad.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Valora la importancia de la • reforma política y la participación ciudadana en la construcción de la vida democrática del país.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Reconoce la transformación • acelerada de la ciencia y los medios de comunicación en la vida cotidiana.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Identifican causas de los • problemas ambientales y posibles soluciones. 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Reconoce diferentes • manifestaciones y expresiones culturales de la sociedad.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Reconoce las acciones • de la población y las muestras de solidaridad de los mexicanos ante situaciones de desastre. 	</a:t>
                      </a:r>
                    </a:p>
                    <a:p>
                      <a:endParaRPr lang="es-MX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Reconoce que sus acciones • tienen repercusión en su presente y futuro.	</a:t>
                      </a:r>
                    </a:p>
                    <a:p>
                      <a:endParaRPr lang="es-MX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APRENDIZAJES ESPERADOS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NTAÑAS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</a:schemeClr>
              <a:schemeClr val="phClr">
                <a:tint val="5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MONTAÑAS</Template>
  <TotalTime>140</TotalTime>
  <Words>598</Words>
  <Application>Microsoft Office PowerPoint</Application>
  <PresentationFormat>Presentación en pantalla (4:3)</PresentationFormat>
  <Paragraphs>110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MONTAÑAS</vt:lpstr>
      <vt:lpstr>PLANEACION BLOQUE 5</vt:lpstr>
      <vt:lpstr>TEMAS </vt:lpstr>
      <vt:lpstr>PREGUNTAS GENERADORAS</vt:lpstr>
      <vt:lpstr>TRANSVERSALIDAD</vt:lpstr>
      <vt:lpstr>APRENDIZAJES ESPERADOS</vt:lpstr>
      <vt:lpstr>APRENDIZAJES ESPERADOS</vt:lpstr>
      <vt:lpstr>APRENDIZAJES ESPERADOS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PLANEACION BLOQUE 5</dc:title>
  <dc:creator>ZONA </dc:creator>
  <cp:lastModifiedBy>ZONA </cp:lastModifiedBy>
  <cp:revision>15</cp:revision>
  <dcterms:created xsi:type="dcterms:W3CDTF">2011-05-19T15:53:27Z</dcterms:created>
  <dcterms:modified xsi:type="dcterms:W3CDTF">2011-05-19T18:13:46Z</dcterms:modified>
</cp:coreProperties>
</file>